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7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70" r:id="rId5"/>
    <p:sldId id="258" r:id="rId6"/>
    <p:sldId id="259" r:id="rId7"/>
    <p:sldId id="261" r:id="rId8"/>
    <p:sldId id="262" r:id="rId9"/>
    <p:sldId id="263" r:id="rId10"/>
    <p:sldId id="264" r:id="rId11"/>
    <p:sldId id="273" r:id="rId12"/>
    <p:sldId id="266" r:id="rId13"/>
    <p:sldId id="269" r:id="rId14"/>
    <p:sldId id="272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43" autoAdjust="0"/>
  </p:normalViewPr>
  <p:slideViewPr>
    <p:cSldViewPr>
      <p:cViewPr varScale="1">
        <p:scale>
          <a:sx n="76" d="100"/>
          <a:sy n="76" d="100"/>
        </p:scale>
        <p:origin x="1410" y="78"/>
      </p:cViewPr>
      <p:guideLst>
        <p:guide orient="horz" pos="1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notesViewPr>
    <p:cSldViewPr>
      <p:cViewPr varScale="1">
        <p:scale>
          <a:sx n="90" d="100"/>
          <a:sy n="90" d="100"/>
        </p:scale>
        <p:origin x="-2940" y="-114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A04E3-D5D5-4C62-AF8F-EB77CA997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40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520" y="160021"/>
            <a:ext cx="292608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960" y="160021"/>
            <a:ext cx="1950720" cy="383381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520" y="9041130"/>
            <a:ext cx="2926080" cy="28837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1174" y="9099471"/>
            <a:ext cx="1852507" cy="286703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F3548ACA-F1F6-40AB-A8C9-F131FE98A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497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tabLst>
                <a:tab pos="3138133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Pub 4491	Page 26-1</a:t>
            </a:r>
          </a:p>
          <a:p>
            <a:pPr marL="0" indent="0" eaLnBrk="1" hangingPunct="1">
              <a:buNone/>
              <a:tabLst>
                <a:tab pos="3138133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Pub 4012	Tab G</a:t>
            </a:r>
            <a:endParaRPr lang="en-US" altLang="en-US" dirty="0" smtClean="0">
              <a:solidFill>
                <a:srgbClr val="000099"/>
              </a:solidFill>
              <a:cs typeface="Calibri" panose="020F0502020204030204" pitchFamily="34" charset="0"/>
            </a:endParaRPr>
          </a:p>
          <a:p>
            <a:pPr marL="0" indent="0" eaLnBrk="1" hangingPunct="1">
              <a:buNone/>
              <a:tabLst>
                <a:tab pos="3138133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Form 1040	Lines 52, 67</a:t>
            </a:r>
          </a:p>
          <a:p>
            <a:pPr marL="0" indent="0">
              <a:tabLst>
                <a:tab pos="3138133" algn="l"/>
              </a:tabLst>
            </a:pPr>
            <a:endParaRPr lang="en-US" altLang="en-US" dirty="0" smtClean="0"/>
          </a:p>
          <a:p>
            <a:pPr marL="0" indent="0">
              <a:buNone/>
              <a:tabLst>
                <a:tab pos="3138133" algn="l"/>
              </a:tabLst>
            </a:pP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EEF43-35F3-4914-A038-95808EE29330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99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77933C"/>
              </a:buClr>
            </a:pPr>
            <a:r>
              <a:rPr lang="en-US" altLang="en-US" dirty="0" smtClean="0"/>
              <a:t>Both credits are phased out with Modified AGI &gt; $75,000 ($110,000-MFJ or $55,000-MFS)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MAGI includes excluded foreign income and income from Puerto Rice and American Samoa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3D12B7-083A-4C9D-9FC0-906E3C01C683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08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Recommend pen and ink changes to Pub 4012.</a:t>
            </a:r>
          </a:p>
          <a:p>
            <a:r>
              <a:rPr lang="en-US" altLang="en-US" smtClean="0"/>
              <a:t>Note earned income includes disability pension if under retirement age</a:t>
            </a:r>
          </a:p>
          <a:p>
            <a:r>
              <a:rPr lang="en-US" altLang="en-US" smtClean="0"/>
              <a:t>Combat pay is INCLUDED for CTC</a:t>
            </a:r>
          </a:p>
          <a:p>
            <a:r>
              <a:rPr lang="en-US" altLang="en-US" smtClean="0"/>
              <a:t>Excludes taxable scholarships and penal income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AC5460-596F-48F6-BF13-DC0373C5D6C4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89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Canadian or Mexican citizen or resident doesn’t count.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7C6E32-E768-47F4-96D9-39F94E7786D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Credits go with the dependency exemption. Must be qualifying child—not qualifying relative.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34C5EF-AF20-464B-BB88-22AADCEC36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93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 order to have the Child Tax Credit applied to the noncustodial parent, Divorce/Separated must be selected from the dropdown menu for number of months in the home.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6B1CE8-1620-44E1-A1E8-513871C62478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340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any income was earned by an inmate in a penal institution (including work release), the amount needs to be entered on Form 8812, Line 4a.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3C1172-9BFC-490F-B363-5AA42B852FD1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043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2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6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130008-479F-405D-B96B-57B634E013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95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8846DB-7E7B-444F-9AC1-84E31A3AF4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2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303C04-6D14-4AD6-AEA6-DEF66707A2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9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308D6F-FB77-4FB2-BF43-F530B22263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10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1FE140-1AE2-4EFC-8271-9B5C0D8CAD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2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CA86FB-60BD-4F1C-84D2-0EA3A96752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8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1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</p:sldLayoutIdLst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6629400" cy="2593975"/>
          </a:xfrm>
        </p:spPr>
        <p:txBody>
          <a:bodyPr/>
          <a:lstStyle/>
          <a:p>
            <a:r>
              <a:rPr lang="en-US" altLang="en-US" dirty="0" smtClean="0"/>
              <a:t>Child Tax Credits</a:t>
            </a:r>
            <a:br>
              <a:rPr lang="en-US" altLang="en-US" dirty="0" smtClean="0"/>
            </a:br>
            <a:r>
              <a:rPr lang="en-US" altLang="en-US" sz="4000" i="1" dirty="0" smtClean="0"/>
              <a:t>Both a non-refundable and a refundable credit</a:t>
            </a:r>
            <a:endParaRPr lang="en-US" alt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924800" cy="1676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Pub 4012 – Pages G – 8 and G – 9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Pub 4491 – Part 5 – Lesson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Entering in TaxSlayer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2E181C-A083-4B4B-A2EC-5EDB8AAD33D2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362200" y="5638800"/>
            <a:ext cx="678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Calibri" panose="020F0502020204030204" pitchFamily="34" charset="0"/>
              </a:rPr>
              <a:t>and he lived with taxpayer more than ½ the year...</a:t>
            </a:r>
          </a:p>
        </p:txBody>
      </p:sp>
      <p:pic>
        <p:nvPicPr>
          <p:cNvPr id="18438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2001838"/>
            <a:ext cx="4862512" cy="3375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Arrow 2"/>
          <p:cNvSpPr/>
          <p:nvPr/>
        </p:nvSpPr>
        <p:spPr>
          <a:xfrm>
            <a:off x="5045075" y="4892675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Entering in TaxSlayer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E4CE5A-BDF4-4F77-9909-524BCF5F3241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1066800" y="5278438"/>
            <a:ext cx="7513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Calibri" panose="020F0502020204030204" pitchFamily="34" charset="0"/>
              </a:rPr>
              <a:t>In case of divorce or separation the noncustodial parent enters “Divorce/Separation” from drop down menu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28800" y="1905000"/>
            <a:ext cx="4524375" cy="3268663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Left Arrow 6"/>
          <p:cNvSpPr/>
          <p:nvPr/>
        </p:nvSpPr>
        <p:spPr>
          <a:xfrm>
            <a:off x="5257800" y="4738688"/>
            <a:ext cx="977900" cy="485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Then...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74E490-45AF-4FA0-8B63-0DEBB169A5B1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3975" indent="0">
              <a:buFont typeface="Calibri" panose="020F0502020204030204" pitchFamily="34" charset="0"/>
              <a:buNone/>
            </a:pPr>
            <a:r>
              <a:rPr lang="en-US" altLang="en-US" dirty="0" smtClean="0"/>
              <a:t>TaxSlayer will calculate the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BD33AF-63FB-40EA-A592-6122DC327B4F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2355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Remind taxpayer that credit will disappear when child turns 17</a:t>
            </a: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3074"/>
            <a:ext cx="142081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Child Tax Credit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2458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9A9D7C-1F66-47FF-8660-3DCD69B5408E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133600" y="2438400"/>
            <a:ext cx="371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0" dirty="0">
              <a:cs typeface="Calibri" panose="020F050202020403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0" y="25019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n-lt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343400" y="41910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n-lt"/>
                <a:cs typeface="Calibri" panose="020F0502020204030204" pitchFamily="34" charset="0"/>
              </a:rPr>
              <a:t>Comments?</a:t>
            </a:r>
          </a:p>
        </p:txBody>
      </p:sp>
      <p:pic>
        <p:nvPicPr>
          <p:cNvPr id="245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09800"/>
            <a:ext cx="13430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Credits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EA1314-CE84-4856-9815-FA848C3A98A6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3975" indent="0">
              <a:buFont typeface="Calibri" panose="020F0502020204030204" pitchFamily="34" charset="0"/>
              <a:buNone/>
            </a:pPr>
            <a:r>
              <a:rPr lang="en-US" altLang="en-US" dirty="0" smtClean="0"/>
              <a:t>#1: Child Tax Credit</a:t>
            </a:r>
          </a:p>
          <a:p>
            <a:pPr lvl="1"/>
            <a:r>
              <a:rPr lang="en-US" altLang="en-US" dirty="0" smtClean="0"/>
              <a:t>Nonrefundable 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If no amount on 1040 Line 47, will go to a Refundable credit</a:t>
            </a:r>
          </a:p>
          <a:p>
            <a:pPr lvl="1"/>
            <a:r>
              <a:rPr lang="en-US" altLang="en-US" dirty="0" smtClean="0"/>
              <a:t>Up to $1,000 per qualifying child</a:t>
            </a:r>
          </a:p>
          <a:p>
            <a:pPr marL="53975" indent="0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0"/>
            <a:ext cx="1444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Credits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F70D3A-EE39-4D79-9843-C93BDAA9EC35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717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3975" indent="0">
              <a:buFont typeface="Calibri" panose="020F0502020204030204" pitchFamily="34" charset="0"/>
              <a:buNone/>
            </a:pPr>
            <a:r>
              <a:rPr lang="en-US" altLang="en-US" dirty="0" smtClean="0"/>
              <a:t>#2 Additional Child Tax Credit</a:t>
            </a:r>
          </a:p>
          <a:p>
            <a:pPr lvl="1"/>
            <a:r>
              <a:rPr lang="en-US" altLang="en-US" dirty="0" smtClean="0"/>
              <a:t>Refundable</a:t>
            </a:r>
          </a:p>
          <a:p>
            <a:pPr lvl="1"/>
            <a:r>
              <a:rPr lang="en-US" altLang="en-US" dirty="0" smtClean="0"/>
              <a:t>Maximum Credit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15% of earned income over $3,000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Up to unused portion of child tax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Earned income for CTC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13B1B-91A1-418A-8C40-F472780BD67F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9221" name="Content Placeholder 2"/>
          <p:cNvSpPr>
            <a:spLocks noGrp="1"/>
          </p:cNvSpPr>
          <p:nvPr>
            <p:ph sz="quarter" idx="12"/>
          </p:nvPr>
        </p:nvSpPr>
        <p:spPr>
          <a:xfrm>
            <a:off x="381000" y="1812925"/>
            <a:ext cx="3276600" cy="4495800"/>
          </a:xfrm>
        </p:spPr>
        <p:txBody>
          <a:bodyPr/>
          <a:lstStyle/>
          <a:p>
            <a:pPr marL="53975" indent="0">
              <a:buFont typeface="Calibri" panose="020F0502020204030204" pitchFamily="34" charset="0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Pub 4012</a:t>
            </a:r>
            <a:r>
              <a:rPr lang="en-US" altLang="en-US" dirty="0" smtClean="0"/>
              <a:t>  </a:t>
            </a:r>
            <a:br>
              <a:rPr lang="en-US" altLang="en-US" dirty="0" smtClean="0"/>
            </a:br>
            <a:r>
              <a:rPr lang="en-US" altLang="en-US" dirty="0" smtClean="0"/>
              <a:t>page I-1</a:t>
            </a:r>
          </a:p>
          <a:p>
            <a:pPr marL="53975" indent="0">
              <a:buFont typeface="Calibri" panose="020F0502020204030204" pitchFamily="34" charset="0"/>
              <a:buNone/>
            </a:pPr>
            <a:endParaRPr lang="en-US" altLang="en-US" dirty="0" smtClean="0"/>
          </a:p>
        </p:txBody>
      </p:sp>
      <p:pic>
        <p:nvPicPr>
          <p:cNvPr id="9222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812925"/>
            <a:ext cx="5205412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Qualifying Child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981424-038D-45EE-9D55-0FE121C13705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Must be a dependent:</a:t>
            </a:r>
          </a:p>
          <a:p>
            <a:pPr lvl="1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A qualifying child</a:t>
            </a:r>
          </a:p>
          <a:p>
            <a:pPr lvl="1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NOT a qualifying relative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u="sng" dirty="0" smtClean="0"/>
              <a:t>Under age 17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U.S. citizen, national or resident alien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Child of Divorced...Parents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147F01-1D1B-4DE1-A294-61A80F242057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331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Must be a dependent, so CTC goes with dependency to </a:t>
            </a:r>
            <a:r>
              <a:rPr lang="en-US" altLang="en-US" dirty="0" smtClean="0">
                <a:solidFill>
                  <a:srgbClr val="0070C0"/>
                </a:solidFill>
              </a:rPr>
              <a:t>noncustodial</a:t>
            </a:r>
            <a:r>
              <a:rPr lang="en-US" altLang="en-US" dirty="0" smtClean="0"/>
              <a:t> parent</a:t>
            </a:r>
          </a:p>
          <a:p>
            <a:r>
              <a:rPr lang="en-US" altLang="en-US" dirty="0" smtClean="0"/>
              <a:t>See also Form 8332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944688"/>
            <a:ext cx="3390900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958975"/>
            <a:ext cx="338613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Qualifying Child Chart: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434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E4D31C-9C93-4EC2-8DAA-178B772C046D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47725" y="5713413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8088313" y="3724275"/>
            <a:ext cx="979487" cy="485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Entering in TaxSlayer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045593-4BEA-42AC-BD91-D98F4E184D7E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667000" y="5638800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Calibri" panose="020F0502020204030204" pitchFamily="34" charset="0"/>
              </a:rPr>
              <a:t>If the birthday is correct so the age is under 17...</a:t>
            </a: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19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2022475"/>
            <a:ext cx="4862512" cy="3375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 Arrow 9"/>
          <p:cNvSpPr/>
          <p:nvPr/>
        </p:nvSpPr>
        <p:spPr>
          <a:xfrm>
            <a:off x="3733800" y="3033713"/>
            <a:ext cx="977900" cy="4857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Entering in TaxSlayer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– TY2016</a:t>
            </a:r>
          </a:p>
        </p:txBody>
      </p:sp>
      <p:sp>
        <p:nvSpPr>
          <p:cNvPr id="17412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266D78-F0E0-4552-AA3B-D6D623F73E20}" type="slidenum">
              <a:rPr lang="en-US" altLang="en-US" sz="1400" b="0">
                <a:solidFill>
                  <a:srgbClr val="474B78"/>
                </a:solidFill>
                <a:cs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b="0" dirty="0">
              <a:solidFill>
                <a:srgbClr val="474B78"/>
              </a:solidFill>
              <a:cs typeface="Calibri" panose="020F0502020204030204" pitchFamily="34" charset="0"/>
            </a:endParaRP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133600" y="5638800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cs typeface="Calibri" panose="020F0502020204030204" pitchFamily="34" charset="0"/>
              </a:rPr>
              <a:t>and relationship makes him a qualifying child...</a:t>
            </a:r>
          </a:p>
        </p:txBody>
      </p:sp>
      <p:pic>
        <p:nvPicPr>
          <p:cNvPr id="17414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1962150"/>
            <a:ext cx="4862512" cy="3375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Arrow 2"/>
          <p:cNvSpPr/>
          <p:nvPr/>
        </p:nvSpPr>
        <p:spPr>
          <a:xfrm>
            <a:off x="4986338" y="4419600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439</Words>
  <Application>Microsoft Office PowerPoint</Application>
  <PresentationFormat>On-screen Show (4:3)</PresentationFormat>
  <Paragraphs>87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NTTC</vt:lpstr>
      <vt:lpstr>Child Tax Credits Both a non-refundable and a refundable credit</vt:lpstr>
      <vt:lpstr>Two Credits</vt:lpstr>
      <vt:lpstr>Two Credits</vt:lpstr>
      <vt:lpstr>Earned income for CTC</vt:lpstr>
      <vt:lpstr>Qualifying Child</vt:lpstr>
      <vt:lpstr>Child of Divorced...Parents</vt:lpstr>
      <vt:lpstr>Qualifying Child Chart:</vt:lpstr>
      <vt:lpstr>Entering in TaxSlayer</vt:lpstr>
      <vt:lpstr>Entering in TaxSlayer</vt:lpstr>
      <vt:lpstr>Entering in TaxSlayer</vt:lpstr>
      <vt:lpstr>Entering in TaxSlayer</vt:lpstr>
      <vt:lpstr>Then...</vt:lpstr>
      <vt:lpstr>Note</vt:lpstr>
      <vt:lpstr>Child Tax Credit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2013-10-17T15:12:18Z</dcterms:created>
  <dcterms:modified xsi:type="dcterms:W3CDTF">2016-12-17T04:16:58Z</dcterms:modified>
</cp:coreProperties>
</file>